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Heavy" panose="020B0604020202020204" charset="0"/>
      <p:regular r:id="rId15"/>
    </p:embeddedFont>
    <p:embeddedFont>
      <p:font typeface="Aileron Heavy Bold" panose="020B0604020202020204" charset="0"/>
      <p:regular r:id="rId16"/>
    </p:embeddedFont>
    <p:embeddedFont>
      <p:font typeface="Calibri" panose="020F0502020204030204" pitchFamily="34" charset="0"/>
      <p:regular r:id="rId17"/>
      <p:bold r:id="rId18"/>
      <p:italic r:id="rId19"/>
      <p:boldItalic r:id="rId20"/>
    </p:embeddedFont>
    <p:embeddedFont>
      <p:font typeface="Canva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3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38775" y="738746"/>
            <a:ext cx="1241050" cy="57990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467098" y="1890154"/>
            <a:ext cx="1412727" cy="942674"/>
          </a:xfrm>
          <a:prstGeom prst="rect">
            <a:avLst/>
          </a:prstGeom>
        </p:spPr>
      </p:pic>
      <p:grpSp>
        <p:nvGrpSpPr>
          <p:cNvPr id="11" name="Group 11"/>
          <p:cNvGrpSpPr/>
          <p:nvPr/>
        </p:nvGrpSpPr>
        <p:grpSpPr>
          <a:xfrm>
            <a:off x="730522" y="4365514"/>
            <a:ext cx="10196360" cy="4892786"/>
            <a:chOff x="0" y="0"/>
            <a:chExt cx="13595147" cy="6523715"/>
          </a:xfrm>
        </p:grpSpPr>
        <p:sp>
          <p:nvSpPr>
            <p:cNvPr id="12" name="TextBox 12"/>
            <p:cNvSpPr txBox="1"/>
            <p:nvPr/>
          </p:nvSpPr>
          <p:spPr>
            <a:xfrm>
              <a:off x="0" y="85725"/>
              <a:ext cx="13595147" cy="5601616"/>
            </a:xfrm>
            <a:prstGeom prst="rect">
              <a:avLst/>
            </a:prstGeom>
          </p:spPr>
          <p:txBody>
            <a:bodyPr lIns="0" tIns="0" rIns="0" bIns="0" rtlCol="0" anchor="t">
              <a:spAutoFit/>
            </a:bodyPr>
            <a:lstStyle/>
            <a:p>
              <a:pPr>
                <a:lnSpc>
                  <a:spcPts val="10866"/>
                </a:lnSpc>
              </a:pPr>
              <a:r>
                <a:rPr lang="en-US" sz="9878">
                  <a:solidFill>
                    <a:srgbClr val="3EDAD8"/>
                  </a:solidFill>
                  <a:latin typeface="Aileron Heavy Bold"/>
                </a:rPr>
                <a:t>BLUETOOTH CONTROLLED RC CAR </a:t>
              </a:r>
            </a:p>
          </p:txBody>
        </p:sp>
        <p:sp>
          <p:nvSpPr>
            <p:cNvPr id="13" name="TextBox 13"/>
            <p:cNvSpPr txBox="1"/>
            <p:nvPr/>
          </p:nvSpPr>
          <p:spPr>
            <a:xfrm>
              <a:off x="0" y="5983791"/>
              <a:ext cx="13595147" cy="539924"/>
            </a:xfrm>
            <a:prstGeom prst="rect">
              <a:avLst/>
            </a:prstGeom>
          </p:spPr>
          <p:txBody>
            <a:bodyPr lIns="0" tIns="0" rIns="0" bIns="0" rtlCol="0" anchor="t">
              <a:spAutoFit/>
            </a:bodyPr>
            <a:lstStyle/>
            <a:p>
              <a:pPr>
                <a:lnSpc>
                  <a:spcPts val="321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6834375" y="0"/>
            <a:ext cx="1453625" cy="10287000"/>
          </a:xfrm>
          <a:prstGeom prst="rect">
            <a:avLst/>
          </a:prstGeom>
          <a:solidFill>
            <a:srgbClr val="3EDAD8"/>
          </a:solidFill>
        </p:spPr>
      </p:sp>
      <p:grpSp>
        <p:nvGrpSpPr>
          <p:cNvPr id="3" name="Group 3"/>
          <p:cNvGrpSpPr/>
          <p:nvPr/>
        </p:nvGrpSpPr>
        <p:grpSpPr>
          <a:xfrm>
            <a:off x="0" y="102420"/>
            <a:ext cx="3620425" cy="70088"/>
            <a:chOff x="0" y="0"/>
            <a:chExt cx="953528" cy="18459"/>
          </a:xfrm>
        </p:grpSpPr>
        <p:sp>
          <p:nvSpPr>
            <p:cNvPr id="4" name="Freeform 4"/>
            <p:cNvSpPr/>
            <p:nvPr/>
          </p:nvSpPr>
          <p:spPr>
            <a:xfrm>
              <a:off x="0" y="0"/>
              <a:ext cx="953528" cy="18459"/>
            </a:xfrm>
            <a:custGeom>
              <a:avLst/>
              <a:gdLst/>
              <a:ahLst/>
              <a:cxnLst/>
              <a:rect l="l" t="t" r="r" b="b"/>
              <a:pathLst>
                <a:path w="953528" h="18459">
                  <a:moveTo>
                    <a:pt x="0" y="0"/>
                  </a:moveTo>
                  <a:lnTo>
                    <a:pt x="953528" y="0"/>
                  </a:lnTo>
                  <a:lnTo>
                    <a:pt x="953528" y="18459"/>
                  </a:lnTo>
                  <a:lnTo>
                    <a:pt x="0" y="18459"/>
                  </a:lnTo>
                  <a:close/>
                </a:path>
              </a:pathLst>
            </a:custGeom>
            <a:solidFill>
              <a:srgbClr val="000000">
                <a:alpha val="0"/>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1289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2578" y="548449"/>
            <a:ext cx="617220" cy="102870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40662" y="2125599"/>
            <a:ext cx="1241050" cy="579909"/>
          </a:xfrm>
          <a:prstGeom prst="rect">
            <a:avLst/>
          </a:prstGeom>
        </p:spPr>
      </p:pic>
      <p:sp>
        <p:nvSpPr>
          <p:cNvPr id="11" name="TextBox 11"/>
          <p:cNvSpPr txBox="1"/>
          <p:nvPr/>
        </p:nvSpPr>
        <p:spPr>
          <a:xfrm>
            <a:off x="1277867" y="990600"/>
            <a:ext cx="11844987" cy="1134999"/>
          </a:xfrm>
          <a:prstGeom prst="rect">
            <a:avLst/>
          </a:prstGeom>
        </p:spPr>
        <p:txBody>
          <a:bodyPr lIns="0" tIns="0" rIns="0" bIns="0" rtlCol="0" anchor="t">
            <a:spAutoFit/>
          </a:bodyPr>
          <a:lstStyle/>
          <a:p>
            <a:pPr>
              <a:lnSpc>
                <a:spcPts val="8928"/>
              </a:lnSpc>
            </a:pPr>
            <a:r>
              <a:rPr lang="en-US" sz="7200" spc="-215">
                <a:solidFill>
                  <a:srgbClr val="3EDAD8"/>
                </a:solidFill>
                <a:latin typeface="Aileron Heavy"/>
              </a:rPr>
              <a:t>HOW THE CODE WORKS</a:t>
            </a:r>
          </a:p>
        </p:txBody>
      </p:sp>
      <p:sp>
        <p:nvSpPr>
          <p:cNvPr id="12" name="TextBox 12"/>
          <p:cNvSpPr txBox="1"/>
          <p:nvPr/>
        </p:nvSpPr>
        <p:spPr>
          <a:xfrm>
            <a:off x="603775" y="2694064"/>
            <a:ext cx="16230600" cy="6787537"/>
          </a:xfrm>
          <a:prstGeom prst="rect">
            <a:avLst/>
          </a:prstGeom>
        </p:spPr>
        <p:txBody>
          <a:bodyPr lIns="0" tIns="0" rIns="0" bIns="0" rtlCol="0" anchor="t">
            <a:spAutoFit/>
          </a:bodyPr>
          <a:lstStyle/>
          <a:p>
            <a:pPr marL="760865" lvl="1" indent="-380432">
              <a:lnSpc>
                <a:spcPts val="4933"/>
              </a:lnSpc>
              <a:buFont typeface="Arial"/>
              <a:buChar char="•"/>
            </a:pPr>
            <a:r>
              <a:rPr lang="en-US" sz="3524">
                <a:solidFill>
                  <a:srgbClr val="FFFFFF"/>
                </a:solidFill>
                <a:latin typeface="Canva Sans Bold"/>
              </a:rPr>
              <a:t>The code reads a character value from a Bluetooth device, and based on the received command, it controls the car's movement.</a:t>
            </a:r>
          </a:p>
          <a:p>
            <a:pPr>
              <a:lnSpc>
                <a:spcPts val="4933"/>
              </a:lnSpc>
            </a:pPr>
            <a:endParaRPr lang="en-US" sz="3524">
              <a:solidFill>
                <a:srgbClr val="FFFFFF"/>
              </a:solidFill>
              <a:latin typeface="Canva Sans Bold"/>
            </a:endParaRPr>
          </a:p>
          <a:p>
            <a:pPr marL="760865" lvl="1" indent="-380432">
              <a:lnSpc>
                <a:spcPts val="4933"/>
              </a:lnSpc>
              <a:buFont typeface="Arial"/>
              <a:buChar char="•"/>
            </a:pPr>
            <a:r>
              <a:rPr lang="en-US" sz="3524">
                <a:solidFill>
                  <a:srgbClr val="FFFFFF"/>
                </a:solidFill>
                <a:latin typeface="Canva Sans Bold"/>
              </a:rPr>
              <a:t>The code starts with defining the pins used to control the car's motors. Then, in the setup function, it sets the defined pins as output pins and starts the serial communication.</a:t>
            </a:r>
          </a:p>
          <a:p>
            <a:pPr>
              <a:lnSpc>
                <a:spcPts val="4933"/>
              </a:lnSpc>
            </a:pPr>
            <a:endParaRPr lang="en-US" sz="3524">
              <a:solidFill>
                <a:srgbClr val="FFFFFF"/>
              </a:solidFill>
              <a:latin typeface="Canva Sans Bold"/>
            </a:endParaRPr>
          </a:p>
          <a:p>
            <a:pPr marL="760865" lvl="1" indent="-380432">
              <a:lnSpc>
                <a:spcPts val="4933"/>
              </a:lnSpc>
              <a:buFont typeface="Arial"/>
              <a:buChar char="•"/>
            </a:pPr>
            <a:r>
              <a:rPr lang="en-US" sz="3524">
                <a:solidFill>
                  <a:srgbClr val="FFFFFF"/>
                </a:solidFill>
                <a:latin typeface="Canva Sans Bold"/>
              </a:rPr>
              <a:t>In the loop function, the code waits for incoming data from the Bluetooth device. Once a character is available, it is stored in the variable "cmd." Then, the code checks the value of "cmd" and executes the corresponding action.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13565" y="738746"/>
            <a:ext cx="1241050" cy="579909"/>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943339" y="2099254"/>
            <a:ext cx="781502" cy="1318641"/>
          </a:xfrm>
          <a:prstGeom prst="rect">
            <a:avLst/>
          </a:prstGeom>
        </p:spPr>
      </p:pic>
      <p:sp>
        <p:nvSpPr>
          <p:cNvPr id="11" name="TextBox 11"/>
          <p:cNvSpPr txBox="1"/>
          <p:nvPr/>
        </p:nvSpPr>
        <p:spPr>
          <a:xfrm>
            <a:off x="1028700" y="7553605"/>
            <a:ext cx="13542322" cy="1704695"/>
          </a:xfrm>
          <a:prstGeom prst="rect">
            <a:avLst/>
          </a:prstGeom>
        </p:spPr>
        <p:txBody>
          <a:bodyPr lIns="0" tIns="0" rIns="0" bIns="0" rtlCol="0" anchor="t">
            <a:spAutoFit/>
          </a:bodyPr>
          <a:lstStyle/>
          <a:p>
            <a:pPr>
              <a:lnSpc>
                <a:spcPts val="13175"/>
              </a:lnSpc>
            </a:pPr>
            <a:r>
              <a:rPr lang="en-US" sz="11977">
                <a:solidFill>
                  <a:srgbClr val="3EDAD8"/>
                </a:solidFill>
                <a:latin typeface="Aileron Heavy Bold"/>
              </a:rPr>
              <a:t>MOBILE APP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827" r="393"/>
          <a:stretch>
            <a:fillRect/>
          </a:stretch>
        </p:blipFill>
        <p:spPr>
          <a:xfrm>
            <a:off x="5806645" y="5229225"/>
            <a:ext cx="12481355" cy="5012963"/>
          </a:xfrm>
          <a:prstGeom prst="rect">
            <a:avLst/>
          </a:prstGeom>
        </p:spPr>
      </p:pic>
      <p:pic>
        <p:nvPicPr>
          <p:cNvPr id="3" name="Picture 3"/>
          <p:cNvPicPr>
            <a:picLocks noChangeAspect="1"/>
          </p:cNvPicPr>
          <p:nvPr/>
        </p:nvPicPr>
        <p:blipFill>
          <a:blip r:embed="rId3"/>
          <a:srcRect t="8123"/>
          <a:stretch>
            <a:fillRect/>
          </a:stretch>
        </p:blipFill>
        <p:spPr>
          <a:xfrm>
            <a:off x="0" y="0"/>
            <a:ext cx="12530617" cy="4919856"/>
          </a:xfrm>
          <a:prstGeom prst="rect">
            <a:avLst/>
          </a:prstGeom>
        </p:spPr>
      </p:pic>
      <p:sp>
        <p:nvSpPr>
          <p:cNvPr id="4" name="AutoShape 4"/>
          <p:cNvSpPr/>
          <p:nvPr/>
        </p:nvSpPr>
        <p:spPr>
          <a:xfrm>
            <a:off x="0" y="5129212"/>
            <a:ext cx="18288000" cy="0"/>
          </a:xfrm>
          <a:prstGeom prst="line">
            <a:avLst/>
          </a:prstGeom>
          <a:ln w="371475" cap="flat">
            <a:solidFill>
              <a:srgbClr val="3EDAD8"/>
            </a:solidFill>
            <a:prstDash val="solid"/>
            <a:headEnd type="none" w="sm" len="sm"/>
            <a:tailEnd type="none" w="sm" len="sm"/>
          </a:ln>
        </p:spPr>
      </p:sp>
      <p:sp>
        <p:nvSpPr>
          <p:cNvPr id="5" name="TextBox 5"/>
          <p:cNvSpPr txBox="1"/>
          <p:nvPr/>
        </p:nvSpPr>
        <p:spPr>
          <a:xfrm>
            <a:off x="13001670" y="1839948"/>
            <a:ext cx="4897065" cy="1116135"/>
          </a:xfrm>
          <a:prstGeom prst="rect">
            <a:avLst/>
          </a:prstGeom>
        </p:spPr>
        <p:txBody>
          <a:bodyPr lIns="0" tIns="0" rIns="0" bIns="0" rtlCol="0" anchor="t">
            <a:spAutoFit/>
          </a:bodyPr>
          <a:lstStyle/>
          <a:p>
            <a:pPr marL="0" lvl="0" indent="0" algn="ctr">
              <a:lnSpc>
                <a:spcPts val="9123"/>
              </a:lnSpc>
              <a:spcBef>
                <a:spcPct val="0"/>
              </a:spcBef>
            </a:pPr>
            <a:r>
              <a:rPr lang="en-US" sz="6516">
                <a:solidFill>
                  <a:srgbClr val="FF3131"/>
                </a:solidFill>
                <a:latin typeface="Canva Sans Bold"/>
              </a:rPr>
              <a:t>OFF</a:t>
            </a:r>
          </a:p>
        </p:txBody>
      </p:sp>
      <p:sp>
        <p:nvSpPr>
          <p:cNvPr id="6" name="TextBox 6"/>
          <p:cNvSpPr txBox="1"/>
          <p:nvPr/>
        </p:nvSpPr>
        <p:spPr>
          <a:xfrm>
            <a:off x="2022975" y="7244534"/>
            <a:ext cx="183568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17FB25"/>
                </a:solidFill>
                <a:latin typeface="Canva Sans Bold"/>
              </a:rPr>
              <a:t>ON</a:t>
            </a:r>
          </a:p>
        </p:txBody>
      </p:sp>
      <p:sp>
        <p:nvSpPr>
          <p:cNvPr id="7" name="AutoShape 7"/>
          <p:cNvSpPr/>
          <p:nvPr/>
        </p:nvSpPr>
        <p:spPr>
          <a:xfrm>
            <a:off x="12716354" y="0"/>
            <a:ext cx="0" cy="4943475"/>
          </a:xfrm>
          <a:prstGeom prst="line">
            <a:avLst/>
          </a:prstGeom>
          <a:ln w="371475" cap="flat">
            <a:solidFill>
              <a:srgbClr val="3EDAD8"/>
            </a:solidFill>
            <a:prstDash val="solid"/>
            <a:headEnd type="none" w="sm" len="sm"/>
            <a:tailEnd type="none" w="sm" len="sm"/>
          </a:ln>
        </p:spPr>
      </p:sp>
      <p:sp>
        <p:nvSpPr>
          <p:cNvPr id="8" name="AutoShape 8"/>
          <p:cNvSpPr/>
          <p:nvPr/>
        </p:nvSpPr>
        <p:spPr>
          <a:xfrm flipH="1">
            <a:off x="5787595" y="5129212"/>
            <a:ext cx="19050" cy="5157787"/>
          </a:xfrm>
          <a:prstGeom prst="line">
            <a:avLst/>
          </a:prstGeom>
          <a:ln w="371475" cap="flat">
            <a:solidFill>
              <a:srgbClr val="3EDAD8"/>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9" name="TextBox 9"/>
          <p:cNvSpPr txBox="1"/>
          <p:nvPr/>
        </p:nvSpPr>
        <p:spPr>
          <a:xfrm>
            <a:off x="4552685" y="4333875"/>
            <a:ext cx="9182631" cy="1724025"/>
          </a:xfrm>
          <a:prstGeom prst="rect">
            <a:avLst/>
          </a:prstGeom>
        </p:spPr>
        <p:txBody>
          <a:bodyPr lIns="0" tIns="0" rIns="0" bIns="0" rtlCol="0" anchor="t">
            <a:spAutoFit/>
          </a:bodyPr>
          <a:lstStyle/>
          <a:p>
            <a:pPr>
              <a:lnSpc>
                <a:spcPts val="13200"/>
              </a:lnSpc>
            </a:pPr>
            <a:r>
              <a:rPr lang="en-US" sz="12000">
                <a:solidFill>
                  <a:srgbClr val="3EDAD8"/>
                </a:solidFill>
                <a:latin typeface="Aileron Heavy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8" name="AutoShape 8"/>
          <p:cNvSpPr/>
          <p:nvPr/>
        </p:nvSpPr>
        <p:spPr>
          <a:xfrm>
            <a:off x="5897880" y="2298621"/>
            <a:ext cx="6492240" cy="0"/>
          </a:xfrm>
          <a:prstGeom prst="line">
            <a:avLst/>
          </a:prstGeom>
          <a:ln w="38100" cap="flat">
            <a:solidFill>
              <a:srgbClr val="191919"/>
            </a:solidFill>
            <a:prstDash val="solid"/>
            <a:headEnd type="oval" w="lg" len="lg"/>
            <a:tailEnd type="oval" w="lg" len="lg"/>
          </a:ln>
        </p:spPr>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58972" y="557363"/>
            <a:ext cx="1412727" cy="942674"/>
          </a:xfrm>
          <a:prstGeom prst="rect">
            <a:avLst/>
          </a:prstGeom>
        </p:spPr>
      </p:pic>
      <p:sp>
        <p:nvSpPr>
          <p:cNvPr id="10" name="TextBox 10"/>
          <p:cNvSpPr txBox="1"/>
          <p:nvPr/>
        </p:nvSpPr>
        <p:spPr>
          <a:xfrm>
            <a:off x="1998394" y="742043"/>
            <a:ext cx="14291212" cy="1346963"/>
          </a:xfrm>
          <a:prstGeom prst="rect">
            <a:avLst/>
          </a:prstGeom>
        </p:spPr>
        <p:txBody>
          <a:bodyPr lIns="0" tIns="0" rIns="0" bIns="0" rtlCol="0" anchor="t">
            <a:spAutoFit/>
          </a:bodyPr>
          <a:lstStyle/>
          <a:p>
            <a:pPr algn="ctr">
              <a:lnSpc>
                <a:spcPts val="10663"/>
              </a:lnSpc>
            </a:pPr>
            <a:r>
              <a:rPr lang="en-US" sz="8599" spc="-257">
                <a:solidFill>
                  <a:srgbClr val="3EDAD8"/>
                </a:solidFill>
                <a:latin typeface="Aileron Heavy"/>
              </a:rPr>
              <a:t>PARTICIPANTS </a:t>
            </a:r>
          </a:p>
        </p:txBody>
      </p:sp>
      <p:sp>
        <p:nvSpPr>
          <p:cNvPr id="12" name="TextBox 12"/>
          <p:cNvSpPr txBox="1"/>
          <p:nvPr/>
        </p:nvSpPr>
        <p:spPr>
          <a:xfrm>
            <a:off x="9144000" y="3214879"/>
            <a:ext cx="9027171" cy="3949351"/>
          </a:xfrm>
          <a:prstGeom prst="rect">
            <a:avLst/>
          </a:prstGeom>
        </p:spPr>
        <p:txBody>
          <a:bodyPr lIns="0" tIns="0" rIns="0" bIns="0" rtlCol="0" anchor="t">
            <a:spAutoFit/>
          </a:bodyPr>
          <a:lstStyle/>
          <a:p>
            <a:pPr algn="r"/>
            <a:r>
              <a:rPr lang="ar-EG" sz="4000" dirty="0">
                <a:solidFill>
                  <a:schemeClr val="bg1"/>
                </a:solidFill>
              </a:rPr>
              <a:t>1- عبد الرحمن منتصر محمد حسن</a:t>
            </a:r>
          </a:p>
          <a:p>
            <a:pPr algn="r"/>
            <a:r>
              <a:rPr lang="ar-EG" sz="4000" dirty="0">
                <a:solidFill>
                  <a:schemeClr val="bg1"/>
                </a:solidFill>
              </a:rPr>
              <a:t>2- عمرو محمد صالح العزب</a:t>
            </a:r>
          </a:p>
          <a:p>
            <a:pPr algn="r"/>
            <a:r>
              <a:rPr lang="ar-EG" sz="4000" dirty="0">
                <a:solidFill>
                  <a:schemeClr val="bg1"/>
                </a:solidFill>
              </a:rPr>
              <a:t>3-</a:t>
            </a:r>
            <a:r>
              <a:rPr lang="ar-EG" sz="4000" dirty="0"/>
              <a:t> </a:t>
            </a:r>
            <a:r>
              <a:rPr lang="ar-EG" sz="4000" dirty="0">
                <a:solidFill>
                  <a:schemeClr val="bg1"/>
                </a:solidFill>
              </a:rPr>
              <a:t>عبد الله محمود عبد الله ابراهيم علام</a:t>
            </a:r>
          </a:p>
          <a:p>
            <a:pPr algn="r"/>
            <a:r>
              <a:rPr lang="ar-EG" sz="4000" dirty="0">
                <a:solidFill>
                  <a:schemeClr val="bg1"/>
                </a:solidFill>
              </a:rPr>
              <a:t>4- محمد اسامة محمد الجبالي</a:t>
            </a:r>
          </a:p>
          <a:p>
            <a:pPr algn="r"/>
            <a:r>
              <a:rPr lang="ar-EG" sz="2800" dirty="0">
                <a:solidFill>
                  <a:schemeClr val="bg1"/>
                </a:solidFill>
              </a:rPr>
              <a:t>5</a:t>
            </a:r>
            <a:r>
              <a:rPr lang="ar-EG" sz="4000" dirty="0">
                <a:solidFill>
                  <a:schemeClr val="bg1"/>
                </a:solidFill>
              </a:rPr>
              <a:t>- محمود </a:t>
            </a:r>
            <a:r>
              <a:rPr lang="ar-EG" sz="4800" dirty="0">
                <a:solidFill>
                  <a:schemeClr val="bg1"/>
                </a:solidFill>
              </a:rPr>
              <a:t>عادل محمود ابراهيم الشوربجي</a:t>
            </a:r>
            <a:endParaRPr lang="en-US" sz="4800" dirty="0">
              <a:solidFill>
                <a:schemeClr val="bg1"/>
              </a:solidFill>
            </a:endParaRPr>
          </a:p>
          <a:p>
            <a:pPr algn="r">
              <a:lnSpc>
                <a:spcPts val="6314"/>
              </a:lnSpc>
              <a:spcBef>
                <a:spcPct val="0"/>
              </a:spcBef>
            </a:pPr>
            <a:endParaRPr lang="en-US" sz="4209" spc="126" dirty="0">
              <a:solidFill>
                <a:srgbClr val="FFFFFF"/>
              </a:solidFill>
              <a:cs typeface="Aileron Regular"/>
            </a:endParaRPr>
          </a:p>
        </p:txBody>
      </p:sp>
      <p:sp>
        <p:nvSpPr>
          <p:cNvPr id="13" name="Title 12">
            <a:extLst>
              <a:ext uri="{FF2B5EF4-FFF2-40B4-BE49-F238E27FC236}">
                <a16:creationId xmlns:a16="http://schemas.microsoft.com/office/drawing/2014/main" id="{04B917EA-0978-E1E4-3F9D-05F3DC91F3DE}"/>
              </a:ext>
            </a:extLst>
          </p:cNvPr>
          <p:cNvSpPr>
            <a:spLocks noGrp="1"/>
          </p:cNvSpPr>
          <p:nvPr>
            <p:ph type="title"/>
          </p:nvPr>
        </p:nvSpPr>
        <p:spPr>
          <a:xfrm>
            <a:off x="141882" y="2579860"/>
            <a:ext cx="9027170" cy="6064263"/>
          </a:xfrm>
        </p:spPr>
        <p:txBody>
          <a:bodyPr>
            <a:normAutofit/>
          </a:bodyPr>
          <a:lstStyle/>
          <a:p>
            <a:pPr marL="0" marR="0" lvl="0" indent="0" defTabSz="914400" eaLnBrk="1" fontAlgn="auto" latinLnBrk="0" hangingPunct="1">
              <a:lnSpc>
                <a:spcPct val="100000"/>
              </a:lnSpc>
              <a:spcBef>
                <a:spcPts val="0"/>
              </a:spcBef>
              <a:spcAft>
                <a:spcPts val="0"/>
              </a:spcAft>
              <a:tabLst/>
              <a:defRPr/>
            </a:pPr>
            <a:r>
              <a:rPr kumimoji="0" lang="ar-EG" sz="4200" b="0" i="0" u="none" strike="noStrike" kern="0" cap="none" spc="0" normalizeH="0" baseline="0" noProof="0" dirty="0">
                <a:ln>
                  <a:noFill/>
                </a:ln>
                <a:solidFill>
                  <a:prstClr val="white"/>
                </a:solidFill>
                <a:effectLst/>
                <a:uLnTx/>
                <a:uFillTx/>
                <a:latin typeface="Arial"/>
                <a:ea typeface="+mn-ea"/>
                <a:cs typeface="Arial"/>
              </a:rPr>
              <a:t>6- مريم ايهاب يحي جمال طه </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7- اصيلة نبيل عوض محلاب</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8- سارة محمد طه حسين </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9- عفاف نادي سعد احمد</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10- نانسي نادر علي محمد</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11- فرح اشرف احمد الاشقر</a:t>
            </a:r>
            <a:br>
              <a:rPr kumimoji="0" lang="ar-EG" sz="4200" b="0" i="0" u="none" strike="noStrike" kern="0" cap="none" spc="0" normalizeH="0" baseline="0" noProof="0" dirty="0">
                <a:ln>
                  <a:noFill/>
                </a:ln>
                <a:solidFill>
                  <a:prstClr val="white"/>
                </a:solidFill>
                <a:effectLst/>
                <a:uLnTx/>
                <a:uFillTx/>
                <a:latin typeface="Arial"/>
                <a:ea typeface="+mn-ea"/>
                <a:cs typeface="Arial"/>
              </a:rPr>
            </a:br>
            <a:r>
              <a:rPr kumimoji="0" lang="ar-EG" sz="4200" b="0" i="0" u="none" strike="noStrike" kern="0" cap="none" spc="0" normalizeH="0" baseline="0" noProof="0" dirty="0">
                <a:ln>
                  <a:noFill/>
                </a:ln>
                <a:solidFill>
                  <a:prstClr val="white"/>
                </a:solidFill>
                <a:effectLst/>
                <a:uLnTx/>
                <a:uFillTx/>
                <a:latin typeface="Arial"/>
                <a:ea typeface="+mn-ea"/>
                <a:cs typeface="Arial"/>
              </a:rPr>
              <a:t>12- منه الله ابراهيم عبد الحليم عمر</a:t>
            </a:r>
            <a:br>
              <a:rPr kumimoji="0" lang="ar-EG" sz="4200" b="0" i="0" u="none" strike="noStrike" kern="0" cap="none" spc="0" normalizeH="0" baseline="0" noProof="0" dirty="0">
                <a:ln>
                  <a:noFill/>
                </a:ln>
                <a:solidFill>
                  <a:prstClr val="white"/>
                </a:solidFill>
                <a:effectLst/>
                <a:uLnTx/>
                <a:uFillTx/>
                <a:latin typeface="Arial"/>
                <a:ea typeface="+mn-ea"/>
                <a:cs typeface="Arial"/>
              </a:rPr>
            </a:br>
            <a:br>
              <a:rPr kumimoji="0" lang="ar-EG" sz="4200" b="0" i="0" u="none" strike="noStrike" kern="0" cap="none" spc="0" normalizeH="0" baseline="0" noProof="0" dirty="0">
                <a:ln>
                  <a:noFill/>
                </a:ln>
                <a:solidFill>
                  <a:prstClr val="white"/>
                </a:solidFill>
                <a:effectLst/>
                <a:uLnTx/>
                <a:uFillTx/>
                <a:latin typeface="Arial"/>
                <a:ea typeface="+mn-ea"/>
                <a:cs typeface="Arial"/>
              </a:rPr>
            </a:br>
            <a:endParaRPr lang="en-GB"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2420"/>
            <a:ext cx="3620425" cy="70088"/>
            <a:chOff x="0" y="0"/>
            <a:chExt cx="953528" cy="18459"/>
          </a:xfrm>
        </p:grpSpPr>
        <p:sp>
          <p:nvSpPr>
            <p:cNvPr id="3" name="Freeform 3"/>
            <p:cNvSpPr/>
            <p:nvPr/>
          </p:nvSpPr>
          <p:spPr>
            <a:xfrm>
              <a:off x="0" y="0"/>
              <a:ext cx="953528" cy="18459"/>
            </a:xfrm>
            <a:custGeom>
              <a:avLst/>
              <a:gdLst/>
              <a:ahLst/>
              <a:cxnLst/>
              <a:rect l="l" t="t" r="r" b="b"/>
              <a:pathLst>
                <a:path w="953528" h="18459">
                  <a:moveTo>
                    <a:pt x="0" y="0"/>
                  </a:moveTo>
                  <a:lnTo>
                    <a:pt x="953528" y="0"/>
                  </a:lnTo>
                  <a:lnTo>
                    <a:pt x="953528" y="18459"/>
                  </a:lnTo>
                  <a:lnTo>
                    <a:pt x="0" y="18459"/>
                  </a:lnTo>
                  <a:close/>
                </a:path>
              </a:pathLst>
            </a:custGeom>
            <a:solidFill>
              <a:srgbClr val="000000">
                <a:alpha val="0"/>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1289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8" name="Group 8"/>
          <p:cNvGrpSpPr>
            <a:grpSpLocks noChangeAspect="1"/>
          </p:cNvGrpSpPr>
          <p:nvPr/>
        </p:nvGrpSpPr>
        <p:grpSpPr>
          <a:xfrm>
            <a:off x="8730206" y="770348"/>
            <a:ext cx="9169810" cy="8746305"/>
            <a:chOff x="0" y="0"/>
            <a:chExt cx="6324600" cy="6032500"/>
          </a:xfrm>
        </p:grpSpPr>
        <p:sp>
          <p:nvSpPr>
            <p:cNvPr id="9" name="Freeform 9"/>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2"/>
              <a:stretch>
                <a:fillRect t="-2527" b="-2527"/>
              </a:stretch>
            </a:blipFill>
          </p:spPr>
        </p:sp>
        <p:sp>
          <p:nvSpPr>
            <p:cNvPr id="10" name="Freeform 10"/>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3EDAD8"/>
            </a:solidFill>
          </p:spPr>
        </p:sp>
      </p:grpSp>
      <p:sp>
        <p:nvSpPr>
          <p:cNvPr id="11" name="TextBox 11"/>
          <p:cNvSpPr txBox="1"/>
          <p:nvPr/>
        </p:nvSpPr>
        <p:spPr>
          <a:xfrm>
            <a:off x="387984" y="918233"/>
            <a:ext cx="7992971" cy="1413016"/>
          </a:xfrm>
          <a:prstGeom prst="rect">
            <a:avLst/>
          </a:prstGeom>
        </p:spPr>
        <p:txBody>
          <a:bodyPr wrap="square" lIns="0" tIns="0" rIns="0" bIns="0" rtlCol="0" anchor="t">
            <a:spAutoFit/>
          </a:bodyPr>
          <a:lstStyle/>
          <a:p>
            <a:pPr marL="0" lvl="0" indent="0" algn="ctr">
              <a:lnSpc>
                <a:spcPts val="11760"/>
              </a:lnSpc>
              <a:spcBef>
                <a:spcPct val="0"/>
              </a:spcBef>
            </a:pPr>
            <a:r>
              <a:rPr lang="en-US" sz="8400">
                <a:solidFill>
                  <a:srgbClr val="3EDAD8"/>
                </a:solidFill>
                <a:latin typeface="Canva Sans Bold"/>
              </a:rPr>
              <a:t>COMPONENTS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24017"/>
            <a:ext cx="16192500" cy="172508"/>
            <a:chOff x="0" y="0"/>
            <a:chExt cx="4264691" cy="45434"/>
          </a:xfrm>
        </p:grpSpPr>
        <p:sp>
          <p:nvSpPr>
            <p:cNvPr id="3" name="Freeform 3"/>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16192500" y="0"/>
            <a:ext cx="2283181" cy="167947"/>
            <a:chOff x="0" y="0"/>
            <a:chExt cx="601332" cy="44233"/>
          </a:xfrm>
        </p:grpSpPr>
        <p:sp>
          <p:nvSpPr>
            <p:cNvPr id="6" name="Freeform 6"/>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8" name="Group 8"/>
          <p:cNvGrpSpPr>
            <a:grpSpLocks noChangeAspect="1"/>
          </p:cNvGrpSpPr>
          <p:nvPr/>
        </p:nvGrpSpPr>
        <p:grpSpPr>
          <a:xfrm>
            <a:off x="1878714" y="450917"/>
            <a:ext cx="2940172" cy="294016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grpSp>
        <p:nvGrpSpPr>
          <p:cNvPr id="10" name="Group 10"/>
          <p:cNvGrpSpPr>
            <a:grpSpLocks noChangeAspect="1"/>
          </p:cNvGrpSpPr>
          <p:nvPr/>
        </p:nvGrpSpPr>
        <p:grpSpPr>
          <a:xfrm>
            <a:off x="7433130" y="466615"/>
            <a:ext cx="2940172" cy="2940160"/>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062" b="-1062"/>
              </a:stretch>
            </a:blipFill>
          </p:spPr>
        </p:sp>
      </p:grpSp>
      <p:grpSp>
        <p:nvGrpSpPr>
          <p:cNvPr id="12" name="Group 12"/>
          <p:cNvGrpSpPr>
            <a:grpSpLocks noChangeAspect="1"/>
          </p:cNvGrpSpPr>
          <p:nvPr/>
        </p:nvGrpSpPr>
        <p:grpSpPr>
          <a:xfrm>
            <a:off x="12958651" y="622825"/>
            <a:ext cx="2940172" cy="2940160"/>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14" name="Group 14"/>
          <p:cNvGrpSpPr>
            <a:grpSpLocks noChangeAspect="1"/>
          </p:cNvGrpSpPr>
          <p:nvPr/>
        </p:nvGrpSpPr>
        <p:grpSpPr>
          <a:xfrm>
            <a:off x="1878714" y="5291900"/>
            <a:ext cx="2940172" cy="2940160"/>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119" b="-1119"/>
              </a:stretch>
            </a:blipFill>
          </p:spPr>
        </p:sp>
      </p:grpSp>
      <p:grpSp>
        <p:nvGrpSpPr>
          <p:cNvPr id="16" name="Group 16"/>
          <p:cNvGrpSpPr>
            <a:grpSpLocks noChangeAspect="1"/>
          </p:cNvGrpSpPr>
          <p:nvPr/>
        </p:nvGrpSpPr>
        <p:grpSpPr>
          <a:xfrm>
            <a:off x="7673914" y="5295316"/>
            <a:ext cx="2940172" cy="2940160"/>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187" b="-1187"/>
              </a:stretch>
            </a:blipFill>
          </p:spPr>
        </p:sp>
      </p:grpSp>
      <p:grpSp>
        <p:nvGrpSpPr>
          <p:cNvPr id="18" name="Group 18"/>
          <p:cNvGrpSpPr>
            <a:grpSpLocks noChangeAspect="1"/>
          </p:cNvGrpSpPr>
          <p:nvPr/>
        </p:nvGrpSpPr>
        <p:grpSpPr>
          <a:xfrm>
            <a:off x="12958651" y="5291900"/>
            <a:ext cx="2940172" cy="2940160"/>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52936" y="466615"/>
            <a:ext cx="1412727" cy="942674"/>
          </a:xfrm>
          <a:prstGeom prst="rect">
            <a:avLst/>
          </a:prstGeom>
        </p:spPr>
      </p:pic>
      <p:sp>
        <p:nvSpPr>
          <p:cNvPr id="21" name="TextBox 21"/>
          <p:cNvSpPr txBox="1"/>
          <p:nvPr/>
        </p:nvSpPr>
        <p:spPr>
          <a:xfrm>
            <a:off x="1253762" y="3802628"/>
            <a:ext cx="4190075" cy="1110248"/>
          </a:xfrm>
          <a:prstGeom prst="rect">
            <a:avLst/>
          </a:prstGeom>
        </p:spPr>
        <p:txBody>
          <a:bodyPr lIns="0" tIns="0" rIns="0" bIns="0" rtlCol="0" anchor="t">
            <a:spAutoFit/>
          </a:bodyPr>
          <a:lstStyle/>
          <a:p>
            <a:pPr algn="ctr">
              <a:lnSpc>
                <a:spcPts val="4430"/>
              </a:lnSpc>
            </a:pPr>
            <a:r>
              <a:rPr lang="en-US" sz="3164">
                <a:solidFill>
                  <a:srgbClr val="3EDAD8"/>
                </a:solidFill>
                <a:latin typeface="Canva Sans Bold"/>
              </a:rPr>
              <a:t>SMART CAR ROBOT CHASSIS</a:t>
            </a:r>
          </a:p>
        </p:txBody>
      </p:sp>
      <p:sp>
        <p:nvSpPr>
          <p:cNvPr id="22" name="TextBox 22"/>
          <p:cNvSpPr txBox="1"/>
          <p:nvPr/>
        </p:nvSpPr>
        <p:spPr>
          <a:xfrm>
            <a:off x="5443837" y="3802628"/>
            <a:ext cx="6918758" cy="538861"/>
          </a:xfrm>
          <a:prstGeom prst="rect">
            <a:avLst/>
          </a:prstGeom>
        </p:spPr>
        <p:txBody>
          <a:bodyPr lIns="0" tIns="0" rIns="0" bIns="0" rtlCol="0" anchor="t">
            <a:spAutoFit/>
          </a:bodyPr>
          <a:lstStyle/>
          <a:p>
            <a:pPr algn="ctr">
              <a:lnSpc>
                <a:spcPts val="4423"/>
              </a:lnSpc>
            </a:pPr>
            <a:r>
              <a:rPr lang="en-US" sz="3159">
                <a:solidFill>
                  <a:srgbClr val="3EDAD8"/>
                </a:solidFill>
                <a:latin typeface="Canva Sans Bold"/>
              </a:rPr>
              <a:t>ARDUINO UNO</a:t>
            </a:r>
          </a:p>
        </p:txBody>
      </p:sp>
      <p:sp>
        <p:nvSpPr>
          <p:cNvPr id="23" name="TextBox 23"/>
          <p:cNvSpPr txBox="1"/>
          <p:nvPr/>
        </p:nvSpPr>
        <p:spPr>
          <a:xfrm>
            <a:off x="10820787" y="3802628"/>
            <a:ext cx="7215899" cy="538861"/>
          </a:xfrm>
          <a:prstGeom prst="rect">
            <a:avLst/>
          </a:prstGeom>
        </p:spPr>
        <p:txBody>
          <a:bodyPr lIns="0" tIns="0" rIns="0" bIns="0" rtlCol="0" anchor="t">
            <a:spAutoFit/>
          </a:bodyPr>
          <a:lstStyle/>
          <a:p>
            <a:pPr algn="ctr">
              <a:lnSpc>
                <a:spcPts val="4423"/>
              </a:lnSpc>
            </a:pPr>
            <a:r>
              <a:rPr lang="en-US" sz="3159">
                <a:solidFill>
                  <a:srgbClr val="3EDAD8"/>
                </a:solidFill>
                <a:latin typeface="Canva Sans Bold"/>
              </a:rPr>
              <a:t>L298N MOTOR DRIVER</a:t>
            </a:r>
          </a:p>
        </p:txBody>
      </p:sp>
      <p:sp>
        <p:nvSpPr>
          <p:cNvPr id="24" name="TextBox 24"/>
          <p:cNvSpPr txBox="1"/>
          <p:nvPr/>
        </p:nvSpPr>
        <p:spPr>
          <a:xfrm>
            <a:off x="-259150" y="8719439"/>
            <a:ext cx="7215899" cy="538861"/>
          </a:xfrm>
          <a:prstGeom prst="rect">
            <a:avLst/>
          </a:prstGeom>
        </p:spPr>
        <p:txBody>
          <a:bodyPr lIns="0" tIns="0" rIns="0" bIns="0" rtlCol="0" anchor="t">
            <a:spAutoFit/>
          </a:bodyPr>
          <a:lstStyle/>
          <a:p>
            <a:pPr algn="ctr">
              <a:lnSpc>
                <a:spcPts val="4423"/>
              </a:lnSpc>
            </a:pPr>
            <a:r>
              <a:rPr lang="en-US" sz="3159">
                <a:solidFill>
                  <a:srgbClr val="3EDAD8"/>
                </a:solidFill>
                <a:latin typeface="Canva Sans Bold"/>
              </a:rPr>
              <a:t>9V BATTERY</a:t>
            </a:r>
          </a:p>
        </p:txBody>
      </p:sp>
      <p:sp>
        <p:nvSpPr>
          <p:cNvPr id="25" name="TextBox 25"/>
          <p:cNvSpPr txBox="1"/>
          <p:nvPr/>
        </p:nvSpPr>
        <p:spPr>
          <a:xfrm>
            <a:off x="5295266" y="8626001"/>
            <a:ext cx="7215899" cy="538861"/>
          </a:xfrm>
          <a:prstGeom prst="rect">
            <a:avLst/>
          </a:prstGeom>
        </p:spPr>
        <p:txBody>
          <a:bodyPr lIns="0" tIns="0" rIns="0" bIns="0" rtlCol="0" anchor="t">
            <a:spAutoFit/>
          </a:bodyPr>
          <a:lstStyle/>
          <a:p>
            <a:pPr algn="ctr">
              <a:lnSpc>
                <a:spcPts val="4423"/>
              </a:lnSpc>
            </a:pPr>
            <a:r>
              <a:rPr lang="en-US" sz="3159">
                <a:solidFill>
                  <a:srgbClr val="3EDAD8"/>
                </a:solidFill>
                <a:latin typeface="Canva Sans Bold"/>
              </a:rPr>
              <a:t>CONNECTING WIRES</a:t>
            </a:r>
          </a:p>
        </p:txBody>
      </p:sp>
      <p:sp>
        <p:nvSpPr>
          <p:cNvPr id="26" name="TextBox 26"/>
          <p:cNvSpPr txBox="1"/>
          <p:nvPr/>
        </p:nvSpPr>
        <p:spPr>
          <a:xfrm>
            <a:off x="11785349" y="8626001"/>
            <a:ext cx="5286776" cy="1091311"/>
          </a:xfrm>
          <a:prstGeom prst="rect">
            <a:avLst/>
          </a:prstGeom>
        </p:spPr>
        <p:txBody>
          <a:bodyPr lIns="0" tIns="0" rIns="0" bIns="0" rtlCol="0" anchor="t">
            <a:spAutoFit/>
          </a:bodyPr>
          <a:lstStyle/>
          <a:p>
            <a:pPr algn="ctr">
              <a:lnSpc>
                <a:spcPts val="4423"/>
              </a:lnSpc>
            </a:pPr>
            <a:r>
              <a:rPr lang="en-US" sz="3159">
                <a:solidFill>
                  <a:srgbClr val="3EDAD8"/>
                </a:solidFill>
                <a:latin typeface="Canva Sans Bold"/>
              </a:rPr>
              <a:t>HC-05 BLUETOOTH MODULE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08911" y="738746"/>
            <a:ext cx="1241050" cy="57990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52936" y="1890154"/>
            <a:ext cx="1412727" cy="942674"/>
          </a:xfrm>
          <a:prstGeom prst="rect">
            <a:avLst/>
          </a:prstGeom>
        </p:spPr>
      </p:pic>
      <p:sp>
        <p:nvSpPr>
          <p:cNvPr id="11" name="TextBox 11"/>
          <p:cNvSpPr txBox="1"/>
          <p:nvPr/>
        </p:nvSpPr>
        <p:spPr>
          <a:xfrm>
            <a:off x="1028700" y="5886730"/>
            <a:ext cx="13542322" cy="3371570"/>
          </a:xfrm>
          <a:prstGeom prst="rect">
            <a:avLst/>
          </a:prstGeom>
        </p:spPr>
        <p:txBody>
          <a:bodyPr lIns="0" tIns="0" rIns="0" bIns="0" rtlCol="0" anchor="t">
            <a:spAutoFit/>
          </a:bodyPr>
          <a:lstStyle/>
          <a:p>
            <a:pPr>
              <a:lnSpc>
                <a:spcPts val="13175"/>
              </a:lnSpc>
            </a:pPr>
            <a:r>
              <a:rPr lang="en-US" sz="11977">
                <a:solidFill>
                  <a:srgbClr val="3EDAD8"/>
                </a:solidFill>
                <a:latin typeface="Aileron Heavy Bold"/>
              </a:rPr>
              <a:t>CIRCUIT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603"/>
          <a:stretch>
            <a:fillRect/>
          </a:stretch>
        </p:blipFill>
        <p:spPr>
          <a:xfrm>
            <a:off x="3866392" y="286076"/>
            <a:ext cx="8434999" cy="9031355"/>
          </a:xfrm>
          <a:prstGeom prst="rect">
            <a:avLst/>
          </a:prstGeom>
        </p:spPr>
      </p:pic>
      <p:sp>
        <p:nvSpPr>
          <p:cNvPr id="3" name="AutoShape 3"/>
          <p:cNvSpPr/>
          <p:nvPr/>
        </p:nvSpPr>
        <p:spPr>
          <a:xfrm>
            <a:off x="16834375" y="0"/>
            <a:ext cx="1453625" cy="10287000"/>
          </a:xfrm>
          <a:prstGeom prst="rect">
            <a:avLst/>
          </a:prstGeom>
          <a:solidFill>
            <a:srgbClr val="3EDAD8"/>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34677" y="627822"/>
            <a:ext cx="1088203" cy="726128"/>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999495" y="1705578"/>
            <a:ext cx="1123386" cy="11347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23073" y="1028700"/>
            <a:ext cx="1241050" cy="57990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437234" y="2003405"/>
            <a:ext cx="1412727" cy="942674"/>
          </a:xfrm>
          <a:prstGeom prst="rect">
            <a:avLst/>
          </a:prstGeom>
        </p:spPr>
      </p:pic>
      <p:sp>
        <p:nvSpPr>
          <p:cNvPr id="11" name="TextBox 11"/>
          <p:cNvSpPr txBox="1"/>
          <p:nvPr/>
        </p:nvSpPr>
        <p:spPr>
          <a:xfrm>
            <a:off x="1028700" y="7553605"/>
            <a:ext cx="10196360" cy="1704695"/>
          </a:xfrm>
          <a:prstGeom prst="rect">
            <a:avLst/>
          </a:prstGeom>
        </p:spPr>
        <p:txBody>
          <a:bodyPr lIns="0" tIns="0" rIns="0" bIns="0" rtlCol="0" anchor="t">
            <a:spAutoFit/>
          </a:bodyPr>
          <a:lstStyle/>
          <a:p>
            <a:pPr>
              <a:lnSpc>
                <a:spcPts val="13175"/>
              </a:lnSpc>
            </a:pPr>
            <a:r>
              <a:rPr lang="en-US" sz="11977">
                <a:solidFill>
                  <a:srgbClr val="3EDAD8"/>
                </a:solidFill>
                <a:latin typeface="Aileron Heavy Bold"/>
              </a:rPr>
              <a:t>CODE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272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78" r="18146" b="678"/>
          <a:stretch>
            <a:fillRect/>
          </a:stretch>
        </p:blipFill>
        <p:spPr>
          <a:xfrm>
            <a:off x="0" y="-2560084"/>
            <a:ext cx="16307593" cy="11050693"/>
          </a:xfrm>
          <a:prstGeom prst="rect">
            <a:avLst/>
          </a:prstGeom>
        </p:spPr>
      </p:pic>
      <p:sp>
        <p:nvSpPr>
          <p:cNvPr id="3" name="AutoShape 3"/>
          <p:cNvSpPr/>
          <p:nvPr/>
        </p:nvSpPr>
        <p:spPr>
          <a:xfrm flipV="1">
            <a:off x="10849122" y="0"/>
            <a:ext cx="0" cy="10287000"/>
          </a:xfrm>
          <a:prstGeom prst="line">
            <a:avLst/>
          </a:prstGeom>
          <a:ln w="38100" cap="flat">
            <a:solidFill>
              <a:srgbClr val="3EDAD8"/>
            </a:solidFill>
            <a:prstDash val="sysDash"/>
            <a:headEnd type="none" w="sm" len="sm"/>
            <a:tailEnd type="none" w="sm" len="sm"/>
          </a:ln>
        </p:spPr>
      </p:sp>
      <p:pic>
        <p:nvPicPr>
          <p:cNvPr id="4" name="Picture 4"/>
          <p:cNvPicPr>
            <a:picLocks noChangeAspect="1"/>
          </p:cNvPicPr>
          <p:nvPr/>
        </p:nvPicPr>
        <p:blipFill>
          <a:blip r:embed="rId3"/>
          <a:srcRect l="26635" r="29713"/>
          <a:stretch>
            <a:fillRect/>
          </a:stretch>
        </p:blipFill>
        <p:spPr>
          <a:xfrm>
            <a:off x="10868172" y="0"/>
            <a:ext cx="7982801"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0" y="10124017"/>
            <a:ext cx="16192500" cy="172508"/>
            <a:chOff x="0" y="0"/>
            <a:chExt cx="4264691" cy="45434"/>
          </a:xfrm>
        </p:grpSpPr>
        <p:sp>
          <p:nvSpPr>
            <p:cNvPr id="4" name="Freeform 4"/>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EDAD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16192500" y="0"/>
            <a:ext cx="2283181" cy="167947"/>
            <a:chOff x="0" y="0"/>
            <a:chExt cx="601332" cy="44233"/>
          </a:xfrm>
        </p:grpSpPr>
        <p:sp>
          <p:nvSpPr>
            <p:cNvPr id="7" name="Freeform 7"/>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EDAD8"/>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13565" y="738746"/>
            <a:ext cx="1241050" cy="57990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41888" y="1890154"/>
            <a:ext cx="1412727" cy="942674"/>
          </a:xfrm>
          <a:prstGeom prst="rect">
            <a:avLst/>
          </a:prstGeom>
        </p:spPr>
      </p:pic>
      <p:sp>
        <p:nvSpPr>
          <p:cNvPr id="11" name="TextBox 11"/>
          <p:cNvSpPr txBox="1"/>
          <p:nvPr/>
        </p:nvSpPr>
        <p:spPr>
          <a:xfrm>
            <a:off x="1028700" y="7553605"/>
            <a:ext cx="13542322" cy="1704695"/>
          </a:xfrm>
          <a:prstGeom prst="rect">
            <a:avLst/>
          </a:prstGeom>
        </p:spPr>
        <p:txBody>
          <a:bodyPr lIns="0" tIns="0" rIns="0" bIns="0" rtlCol="0" anchor="t">
            <a:spAutoFit/>
          </a:bodyPr>
          <a:lstStyle/>
          <a:p>
            <a:pPr>
              <a:lnSpc>
                <a:spcPts val="13175"/>
              </a:lnSpc>
            </a:pPr>
            <a:r>
              <a:rPr lang="en-US" sz="11977">
                <a:solidFill>
                  <a:srgbClr val="3EDAD8"/>
                </a:solidFill>
                <a:latin typeface="Aileron Heavy Bold"/>
              </a:rPr>
              <a:t>HOW IT WORKS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221</Words>
  <Application>Microsoft Office PowerPoint</Application>
  <PresentationFormat>Custom</PresentationFormat>
  <Paragraphs>28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Canva Sans Bold</vt:lpstr>
      <vt:lpstr>Aileron Heavy</vt:lpstr>
      <vt:lpstr>Arial</vt:lpstr>
      <vt:lpstr>Aileron Heavy Bold</vt:lpstr>
      <vt:lpstr>Calibri</vt:lpstr>
      <vt:lpstr>Office Theme</vt:lpstr>
      <vt:lpstr>PowerPoint Presentation</vt:lpstr>
      <vt:lpstr>6- مريم ايهاب يحي جمال طه  7- اصيلة نبيل عوض محلاب 8- سارة محمد طه حسين  9- عفاف نادي سعد احمد 10- نانسي نادر علي محمد 11- فرح اشرف احمد الاشقر 12- منه الله ابراهيم عبد الحليم عمر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DELL</dc:creator>
  <cp:lastModifiedBy>Abdelrahman Montaser</cp:lastModifiedBy>
  <cp:revision>3</cp:revision>
  <dcterms:created xsi:type="dcterms:W3CDTF">2006-08-16T00:00:00Z</dcterms:created>
  <dcterms:modified xsi:type="dcterms:W3CDTF">2023-05-05T09:41:02Z</dcterms:modified>
  <dc:identifier>DAFhzhgqhOs</dc:identifier>
</cp:coreProperties>
</file>